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59" r:id="rId4"/>
    <p:sldId id="282" r:id="rId5"/>
    <p:sldId id="278" r:id="rId6"/>
    <p:sldId id="283" r:id="rId7"/>
    <p:sldId id="279" r:id="rId8"/>
    <p:sldId id="281" r:id="rId9"/>
    <p:sldId id="280" r:id="rId10"/>
    <p:sldId id="261" r:id="rId11"/>
    <p:sldId id="273" r:id="rId12"/>
    <p:sldId id="267" r:id="rId13"/>
    <p:sldId id="268" r:id="rId14"/>
    <p:sldId id="271" r:id="rId15"/>
    <p:sldId id="269" r:id="rId16"/>
    <p:sldId id="270" r:id="rId17"/>
    <p:sldId id="272" r:id="rId18"/>
    <p:sldId id="262" r:id="rId19"/>
    <p:sldId id="265" r:id="rId20"/>
    <p:sldId id="275" r:id="rId21"/>
    <p:sldId id="284" r:id="rId22"/>
    <p:sldId id="264" r:id="rId23"/>
    <p:sldId id="276" r:id="rId24"/>
    <p:sldId id="277" r:id="rId25"/>
    <p:sldId id="263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5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44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EC764-244E-40F1-BD91-CBA24A006EA8}" type="datetimeFigureOut">
              <a:rPr lang="fr-BE" smtClean="0"/>
              <a:t>26-08-19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AEF08-5B0C-4468-9331-A5D0D34A109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74897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seau_de_neurone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seau_de_neurone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seau_de_neurone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seau_de_neurone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tropropagation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seau_de_neurone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r.wikipedia.org/wiki/Synapse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seau_de_neurone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fr.wikipedia.org/wiki/Synap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u="none" dirty="0"/>
              <a:t>C’est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Réseau de neuro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réseau de neurones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 plus simple. Ce type de réseau neuronal ne contient aucun cycle (il s'agit d'un réseau de neurones à propagation avant)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74479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u="none" dirty="0"/>
              <a:t>C’est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Réseau de neuro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réseau de neurones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 plus simple. Ce type de réseau neuronal ne contient aucun cycle (il s'agit d'un réseau de neurones à propagation avant)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26218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u="none" dirty="0"/>
              <a:t>C’est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Réseau de neuro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réseau de neurones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 plus simple. Ce type de réseau neuronal ne contient aucun cycle (il s'agit d'un réseau de neurones à propagation avant)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4608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u="none" dirty="0"/>
              <a:t>C’est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Réseau de neuro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réseau de neurones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 plus simple. Ce type de réseau neuronal ne contient aucun cycle (il s'agit d'un réseau de neurones à propagation avant)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08702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Exemple  : une image x « cat.png » est associé à un label y « cat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69405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Rétropropagation</a:t>
            </a:r>
          </a:p>
          <a:p>
            <a:r>
              <a:rPr lang="fr-BE" dirty="0"/>
              <a:t>La </a:t>
            </a:r>
            <a:r>
              <a:rPr lang="fr-BE" dirty="0">
                <a:hlinkClick r:id="rId3" tooltip="Rétropropagation"/>
              </a:rPr>
              <a:t>rétropropagation</a:t>
            </a:r>
            <a:r>
              <a:rPr lang="fr-BE" dirty="0"/>
              <a:t> consiste à </a:t>
            </a:r>
            <a:r>
              <a:rPr lang="fr-BE" dirty="0" err="1"/>
              <a:t>rétropropager</a:t>
            </a:r>
            <a:r>
              <a:rPr lang="fr-BE" dirty="0"/>
              <a:t> l'erreur commise par un neurone à ses synapses et aux neurones qui y sont reliés. Pour les réseaux de neurones, on utilise habituellement la </a:t>
            </a:r>
            <a:r>
              <a:rPr lang="fr-BE" i="1" dirty="0"/>
              <a:t>rétropropagation du gradient de l'erreur</a:t>
            </a:r>
            <a:r>
              <a:rPr lang="fr-BE" dirty="0"/>
              <a:t>, qui consiste à corriger les erreurs selon l'importance des éléments qui ont justement participé à la réalisation de ces erreurs : les poids synaptiques qui contribuent à engendrer une erreur importante se verront modifiés de manière plus significative que les poids qui ont engendré une erreur marginale.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85896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</a:t>
            </a:r>
            <a:r>
              <a:rPr lang="fr-BE" b="1" dirty="0"/>
              <a:t>rétropropagation du gradient</a:t>
            </a:r>
            <a:r>
              <a:rPr lang="fr-BE" dirty="0"/>
              <a:t> est une méthode pour calculer le gradient de l'erreur pour chaque neurone d'un </a:t>
            </a:r>
            <a:r>
              <a:rPr lang="fr-BE" dirty="0">
                <a:hlinkClick r:id="rId3" tooltip="Réseau de neurones"/>
              </a:rPr>
              <a:t>réseau de neurones</a:t>
            </a:r>
            <a:r>
              <a:rPr lang="fr-BE" dirty="0"/>
              <a:t>, de la dernière couche vers la première.</a:t>
            </a:r>
          </a:p>
          <a:p>
            <a:r>
              <a:rPr lang="fr-BE" dirty="0"/>
              <a:t>Dans le cas des réseaux de neurones, les poids </a:t>
            </a:r>
            <a:r>
              <a:rPr lang="fr-BE" dirty="0">
                <a:hlinkClick r:id="rId4" tooltip="Synapse"/>
              </a:rPr>
              <a:t>synaptiques</a:t>
            </a:r>
            <a:r>
              <a:rPr lang="fr-BE" dirty="0"/>
              <a:t> qui contribuent à engendrer une erreur importante se verront modifiés de manière plus significative que les poids qui ont engendré une erreur marginale.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91240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</a:t>
            </a:r>
            <a:r>
              <a:rPr lang="fr-BE" b="1" dirty="0"/>
              <a:t>rétropropagation du gradient</a:t>
            </a:r>
            <a:r>
              <a:rPr lang="fr-BE" dirty="0"/>
              <a:t> est une méthode pour calculer le gradient de l'erreur pour chaque neurone d'un </a:t>
            </a:r>
            <a:r>
              <a:rPr lang="fr-BE" dirty="0">
                <a:hlinkClick r:id="rId3" tooltip="Réseau de neurones"/>
              </a:rPr>
              <a:t>réseau de neurones</a:t>
            </a:r>
            <a:r>
              <a:rPr lang="fr-BE" dirty="0"/>
              <a:t>, de la dernière couche vers la première.</a:t>
            </a:r>
          </a:p>
          <a:p>
            <a:r>
              <a:rPr lang="fr-BE" dirty="0"/>
              <a:t>Dans le cas des réseaux de neurones, les poids </a:t>
            </a:r>
            <a:r>
              <a:rPr lang="fr-BE" dirty="0">
                <a:hlinkClick r:id="rId4" tooltip="Synapse"/>
              </a:rPr>
              <a:t>synaptiques</a:t>
            </a:r>
            <a:r>
              <a:rPr lang="fr-BE" dirty="0"/>
              <a:t> qui contribuent à engendrer une erreur importante se verront modifiés de manière plus significative que les poids qui ont engendré une erreur marginale.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21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97455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A8A2E1-B4D2-4AFD-A9FF-F76868B55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53F2383-A71D-4BC0-873F-36A5C06F3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C246E8-35AA-46F4-B4F4-DB96DC0B4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65E33E-4263-4E90-9BAF-F06369266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A66197-3C10-4C65-BE4A-ABBA82C4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47827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B01F4A-4D3B-44EE-9264-50A093C6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56DC926-9E85-416E-B6F6-8395964E6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DC3D59-BA9F-494F-8AF3-157F3BF8A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9A767A-95D7-4051-AD06-5464653A8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7D34F2-77CD-4DB5-A699-F81C15AC6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61142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D2812AE-B47A-480B-B425-766032130E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2ECFF47-47D6-474B-8B9E-D16B07F54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334726-A271-46D7-8AB6-399806D32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5DD3D8-BD0A-4159-8A8A-A0B5C0F4B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32C135-E8AA-4000-896B-BD56F2DBB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0758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FF374E-AFD5-4A40-ACB6-F68C177A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0A9C96-3F60-4C17-8C03-327C2B42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89A8C-F154-464C-92B5-F81C3FCB9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28-08-2019</a:t>
            </a:r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51D52B-F806-461D-B4F3-25F5FF04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fr-BE" dirty="0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075A93-5688-4A58-ADA8-DF646FE3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3471" y="6352118"/>
            <a:ext cx="87396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350655B-B394-4670-AE82-A64F671D6FCB}" type="slidenum">
              <a:rPr lang="fr-BE" smtClean="0"/>
              <a:pPr/>
              <a:t>‹N°›</a:t>
            </a:fld>
            <a:endParaRPr lang="fr-BE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AB5E27E-269C-467A-9900-B29278C963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746" y="5995723"/>
            <a:ext cx="2561253" cy="86227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4DCCEC2-BE5D-4ED6-9CF6-D6FB93185D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56237" y="0"/>
            <a:ext cx="2335763" cy="848539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F104673-87FA-45A4-BBD4-8174742F9875}"/>
              </a:ext>
            </a:extLst>
          </p:cNvPr>
          <p:cNvCxnSpPr/>
          <p:nvPr userDrawn="1"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33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80B45-6444-4C10-A7DA-75C68296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CCBBEE-EA64-42DD-9ACA-356D5DB23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2AA102-5BAB-4AC5-BBA7-45E6115A8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7960B5-B63B-48DE-A40A-D97568D1E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D52057-309B-47C4-B66C-B33EA940D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18342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D7514E-DFC4-48E1-8012-2F741247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ADA591-78A3-489D-A113-DB16605A3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C25578-20D4-41BE-A677-909E5F59B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64004A-D708-4EC2-9D43-3698FDCC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D6F0D6-12C3-494F-8318-31BEE94EA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3613F8-A08F-4C10-9325-1AC18EF6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05486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D25ACA-A00C-4337-BC06-009F4096A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BA9A54-EB19-4451-8C37-6DA931E3B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CCDB7D-906F-4B28-8B1C-09B75E875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16D0E5A-A6D0-48AE-8960-B73D7C9DF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E79CA75-0741-460A-AA87-7B7BD95788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421AA60-54B0-4F26-8F5B-403A4455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8E8923-B5B7-488D-B9B0-AF7ED5D9E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E8DA46C-5F9E-41F2-BA16-3109331E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20708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D3606A-6DAE-4A59-AA95-E983CEAC8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5DEC02B-9A55-4C48-903F-F50CA2BA7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0375B6-9F65-49B2-824C-F059F5C76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D9CA23D-036D-409A-A727-D5EB96FF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9356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11F4F32-9231-445F-82C7-A5959CF94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8DDF7D4-6416-4D06-9F28-8CE86376F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3535AF-2CB7-4F76-9FE2-D65205FA3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431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5483D0-D47D-414D-8E4B-A2A829DE2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26CD02-7DDD-46CF-9F6A-766E54ED8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D2F5448-A1DB-4913-B06E-431C5CF7E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B5FE53-7AED-4FBA-AE73-24D298CD2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EC86D6-C8E1-442F-9820-8A82F6BB5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4F938B-F82D-4586-8737-3B9EFF00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27676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705FD7-9AD9-4157-BA25-AA32D1294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30200BB-FADB-4105-95FE-C63FDCB409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EE84AE6-3C55-435B-BDA7-78D5D879F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3BAD65-0424-4428-9083-4D33CA617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6C52C55-0B67-47D2-9FFB-3E1C2066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9939D-A772-4F2B-BC3D-D56346FE0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3336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70CFBA-77C9-444B-A66A-EF9201AA7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D18F03-F7E0-4320-BC38-1AAF9A4DA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F31906-8B95-495F-B53D-D258A5B7C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AECAD3-C514-4257-BC35-E4891AF83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593369-2D35-4F66-8384-A755039E4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8924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6" y="1964581"/>
            <a:ext cx="7016620" cy="2264047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Apprendre à collaborer </a:t>
            </a:r>
            <a:br>
              <a:rPr lang="fr-BE" sz="5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BE" sz="5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 le langage et la vision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</a:t>
            </a:fld>
            <a:endParaRPr lang="fr-BE" dirty="0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8EB43B94-9193-4AF4-A812-FBD98C603E71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19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10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08010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Réseau conçu pour faire des imitations des données ou d’images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Apprentissage non-supervisé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Principe d’une compétition entre 1 discriminateur et 1 générateur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sz="2400" dirty="0"/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Input du générateur (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Random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Noise)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Input du discriminateur (Dataset ou images G(x))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Principe de rétropropagation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822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11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080101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Réseau conçu pour faire des imitations des données ou d’images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À partir d’un input (</a:t>
            </a: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Noise)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Bruit blanc gaussien 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Permet une entrée aléatoire structurée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Input toujours différent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Générateur non déterministe 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FF5B44F-96FF-4904-9CF2-74EB4AC15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426" y="2249785"/>
            <a:ext cx="2081212" cy="203629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4082E7E-8B96-48D1-8087-CC0EED4A8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24" y="3738342"/>
            <a:ext cx="2352675" cy="168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81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12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08010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Réseau conçu pour faire des imitations des données ou d’images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À partir d’un jeu de données (Dataset)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MNIST		10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32 x 32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1 canal (B/W)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96DC21E-CC96-499E-857F-E040AAB59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794" y="2249785"/>
            <a:ext cx="4333875" cy="32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43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13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080101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Réseau conçu pour faire des imitations des données ou d’images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À partir d’un jeu de données (Dataset)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10		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10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32 x 32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3 canaux (RGB)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A3B4C94-04B6-4829-A085-1CF10218F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4" y="2074713"/>
            <a:ext cx="4781551" cy="358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0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14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080101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Réseau conçu pour faire des imitations des données ou d’images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À partir d’un jeu de données (Dataset)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10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Cifar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100		100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32 x 32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3 canaux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426E65C-2903-45CE-B73C-3B8CDF7A3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37" y="2137392"/>
            <a:ext cx="4668513" cy="350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6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15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08010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Réseau conçu pour faire des imitations des données ou d’images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À partir d’un jeu de données (Dataset)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10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Cifar</a:t>
            </a: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 100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STL 10		10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96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x 96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3 canaux (RGB)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1564629-8C8D-489C-839D-D3377C7B7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034" y="2011098"/>
            <a:ext cx="3620666" cy="369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44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16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080101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Réseau conçu pour faire des imitations des données ou d’images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À partir d’un jeu de données (Dataset)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10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Cifar</a:t>
            </a: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 100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STL 10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Fashion MNIST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	100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28 x 28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1 canal (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Greyscale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EDAB72-01E3-4F07-8937-32E7F67F6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444" y="2065804"/>
            <a:ext cx="4379817" cy="328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66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17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080101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Réseau conçu pour faire des imitations des données ou d’images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À partir d’un jeu de données (Dataset)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10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Cifar</a:t>
            </a: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 100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STL 10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Fashion 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EMNIST		62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28 x 28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1 canal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BA948D-DE57-424C-A472-CC3D1897D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179" y="1986388"/>
            <a:ext cx="2893104" cy="345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35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18</a:t>
            </a:fld>
            <a:endParaRPr lang="fr-BE" dirty="0"/>
          </a:p>
        </p:txBody>
      </p:sp>
      <p:sp>
        <p:nvSpPr>
          <p:cNvPr id="2053" name="AutoShape 9">
            <a:extLst>
              <a:ext uri="{FF2B5EF4-FFF2-40B4-BE49-F238E27FC236}">
                <a16:creationId xmlns:a16="http://schemas.microsoft.com/office/drawing/2014/main" id="{FEDD03D1-9358-4E6C-A351-846825F53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1098" y="4025614"/>
            <a:ext cx="1837755" cy="1695996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Générateur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4" name="AutoShape 15">
            <a:extLst>
              <a:ext uri="{FF2B5EF4-FFF2-40B4-BE49-F238E27FC236}">
                <a16:creationId xmlns:a16="http://schemas.microsoft.com/office/drawing/2014/main" id="{E9E2F534-A802-42BA-B32E-2D808471A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1567" y="2585461"/>
            <a:ext cx="1975941" cy="1721918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Discriminateur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5A71331-0FB2-4218-B940-0688DE28F288}"/>
              </a:ext>
            </a:extLst>
          </p:cNvPr>
          <p:cNvSpPr txBox="1"/>
          <p:nvPr/>
        </p:nvSpPr>
        <p:spPr>
          <a:xfrm>
            <a:off x="206950" y="5398444"/>
            <a:ext cx="5166049" cy="646331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solidFill>
              <a:srgbClr val="000000"/>
            </a:solidFill>
          </a:ln>
          <a:effectLst>
            <a:outerShdw blurRad="50800" dist="50800" dir="5400000" algn="ctr" rotWithShape="0">
              <a:schemeClr val="accent1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fr-BE" dirty="0"/>
              <a:t>Objectif : Produire des outputs aussi réaliste que possible à partir de zéro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E2D5DF1-20C8-4614-B32A-02E424E4B7BA}"/>
              </a:ext>
            </a:extLst>
          </p:cNvPr>
          <p:cNvSpPr txBox="1"/>
          <p:nvPr/>
        </p:nvSpPr>
        <p:spPr>
          <a:xfrm>
            <a:off x="7335168" y="3756946"/>
            <a:ext cx="2152650" cy="923330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solidFill>
              <a:srgbClr val="000000"/>
            </a:solidFill>
          </a:ln>
          <a:effectLst>
            <a:outerShdw blurRad="50800" dist="50800" dir="5400000" algn="ctr" rotWithShape="0">
              <a:schemeClr val="accent6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fr-BE" dirty="0"/>
              <a:t>Objectif : Identifier les vraies et fausses images</a:t>
            </a:r>
          </a:p>
        </p:txBody>
      </p:sp>
      <p:sp>
        <p:nvSpPr>
          <p:cNvPr id="3" name="Flèche : double flèche horizontale 2">
            <a:extLst>
              <a:ext uri="{FF2B5EF4-FFF2-40B4-BE49-F238E27FC236}">
                <a16:creationId xmlns:a16="http://schemas.microsoft.com/office/drawing/2014/main" id="{D02C0623-3B61-4505-8BA2-6CA8513B4057}"/>
              </a:ext>
            </a:extLst>
          </p:cNvPr>
          <p:cNvSpPr/>
          <p:nvPr/>
        </p:nvSpPr>
        <p:spPr>
          <a:xfrm>
            <a:off x="4038185" y="3833909"/>
            <a:ext cx="1699885" cy="646331"/>
          </a:xfrm>
          <a:prstGeom prst="left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9615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19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pic>
        <p:nvPicPr>
          <p:cNvPr id="2" name="Image 25">
            <a:extLst>
              <a:ext uri="{FF2B5EF4-FFF2-40B4-BE49-F238E27FC236}">
                <a16:creationId xmlns:a16="http://schemas.microsoft.com/office/drawing/2014/main" id="{08ABE021-4068-4D03-BC12-7829ED4C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936" y="3847614"/>
            <a:ext cx="811213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2">
            <a:extLst>
              <a:ext uri="{FF2B5EF4-FFF2-40B4-BE49-F238E27FC236}">
                <a16:creationId xmlns:a16="http://schemas.microsoft.com/office/drawing/2014/main" id="{2A79132A-73D4-4287-9F6A-44BEE909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691" y="3467152"/>
            <a:ext cx="1552575" cy="150177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Générateur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E7CF3BEB-EDF6-42DE-85DC-A6226C5E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32" y="3792590"/>
            <a:ext cx="901700" cy="8509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24">
            <a:extLst>
              <a:ext uri="{FF2B5EF4-FFF2-40B4-BE49-F238E27FC236}">
                <a16:creationId xmlns:a16="http://schemas.microsoft.com/office/drawing/2014/main" id="{A740566D-93B9-4DA2-A74E-A99C2B779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362" y="4221343"/>
            <a:ext cx="1022985" cy="189865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6" name="AutoShape 27">
            <a:extLst>
              <a:ext uri="{FF2B5EF4-FFF2-40B4-BE49-F238E27FC236}">
                <a16:creationId xmlns:a16="http://schemas.microsoft.com/office/drawing/2014/main" id="{310DA7F0-2376-47B1-80EF-9D26A51AB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310" y="2501179"/>
            <a:ext cx="1944071" cy="1611806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Discriminateur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AutoShape 28">
            <a:extLst>
              <a:ext uri="{FF2B5EF4-FFF2-40B4-BE49-F238E27FC236}">
                <a16:creationId xmlns:a16="http://schemas.microsoft.com/office/drawing/2014/main" id="{15D7484A-49BF-4417-A3A1-570F72C77F7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50901" y="2399229"/>
            <a:ext cx="535940" cy="1430655"/>
          </a:xfrm>
          <a:custGeom>
            <a:avLst/>
            <a:gdLst>
              <a:gd name="G0" fmla="+- 9257 0 0"/>
              <a:gd name="G1" fmla="+- 16904 0 0"/>
              <a:gd name="G2" fmla="+- 9257 0 0"/>
              <a:gd name="G3" fmla="*/ 9257 1 2"/>
              <a:gd name="G4" fmla="+- G3 10800 0"/>
              <a:gd name="G5" fmla="+- 21600 9257 16904"/>
              <a:gd name="G6" fmla="+- 16904 9257 0"/>
              <a:gd name="G7" fmla="*/ G6 1 2"/>
              <a:gd name="G8" fmla="*/ 1690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690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9257 h 21600"/>
              <a:gd name="T4" fmla="*/ 0 w 21600"/>
              <a:gd name="T5" fmla="*/ 19715 h 21600"/>
              <a:gd name="T6" fmla="*/ 8452 w 21600"/>
              <a:gd name="T7" fmla="*/ 21600 h 21600"/>
              <a:gd name="T8" fmla="*/ 16904 w 21600"/>
              <a:gd name="T9" fmla="*/ 16715 h 21600"/>
              <a:gd name="T10" fmla="*/ 21600 w 21600"/>
              <a:gd name="T11" fmla="*/ 925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9257"/>
                </a:lnTo>
                <a:lnTo>
                  <a:pt x="13953" y="9257"/>
                </a:lnTo>
                <a:lnTo>
                  <a:pt x="13953" y="17829"/>
                </a:lnTo>
                <a:lnTo>
                  <a:pt x="0" y="17829"/>
                </a:lnTo>
                <a:lnTo>
                  <a:pt x="0" y="21600"/>
                </a:lnTo>
                <a:lnTo>
                  <a:pt x="16904" y="21600"/>
                </a:lnTo>
                <a:lnTo>
                  <a:pt x="16904" y="9257"/>
                </a:lnTo>
                <a:lnTo>
                  <a:pt x="21600" y="9257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33" name="AutoShape 30">
            <a:extLst>
              <a:ext uri="{FF2B5EF4-FFF2-40B4-BE49-F238E27FC236}">
                <a16:creationId xmlns:a16="http://schemas.microsoft.com/office/drawing/2014/main" id="{4C524912-7206-4B66-8684-C6E2BA10D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753" y="3094472"/>
            <a:ext cx="664210" cy="294005"/>
          </a:xfrm>
          <a:prstGeom prst="stripedRightArrow">
            <a:avLst>
              <a:gd name="adj1" fmla="val 50000"/>
              <a:gd name="adj2" fmla="val 5647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7" name="AutoShape 31">
            <a:extLst>
              <a:ext uri="{FF2B5EF4-FFF2-40B4-BE49-F238E27FC236}">
                <a16:creationId xmlns:a16="http://schemas.microsoft.com/office/drawing/2014/main" id="{6675FC07-7754-4490-98EC-544AC04D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7443" y="2698694"/>
            <a:ext cx="1000125" cy="1198562"/>
          </a:xfrm>
          <a:prstGeom prst="flowChartPredefinedProcess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VRAIE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FCC547CD-95FD-42A0-BA48-0D9C2D9D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03" y="1285209"/>
            <a:ext cx="811213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AutoShape 37">
            <a:extLst>
              <a:ext uri="{FF2B5EF4-FFF2-40B4-BE49-F238E27FC236}">
                <a16:creationId xmlns:a16="http://schemas.microsoft.com/office/drawing/2014/main" id="{EEA37FDC-85F7-45EE-B88E-342F8B5A3205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6010592" y="2824285"/>
            <a:ext cx="416560" cy="1430655"/>
          </a:xfrm>
          <a:custGeom>
            <a:avLst/>
            <a:gdLst>
              <a:gd name="G0" fmla="+- 9257 0 0"/>
              <a:gd name="G1" fmla="+- 16904 0 0"/>
              <a:gd name="G2" fmla="+- 9257 0 0"/>
              <a:gd name="G3" fmla="*/ 9257 1 2"/>
              <a:gd name="G4" fmla="+- G3 10800 0"/>
              <a:gd name="G5" fmla="+- 21600 9257 16904"/>
              <a:gd name="G6" fmla="+- 16904 9257 0"/>
              <a:gd name="G7" fmla="*/ G6 1 2"/>
              <a:gd name="G8" fmla="*/ 1690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690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9257 h 21600"/>
              <a:gd name="T4" fmla="*/ 0 w 21600"/>
              <a:gd name="T5" fmla="*/ 19715 h 21600"/>
              <a:gd name="T6" fmla="*/ 8452 w 21600"/>
              <a:gd name="T7" fmla="*/ 21600 h 21600"/>
              <a:gd name="T8" fmla="*/ 16904 w 21600"/>
              <a:gd name="T9" fmla="*/ 16715 h 21600"/>
              <a:gd name="T10" fmla="*/ 21600 w 21600"/>
              <a:gd name="T11" fmla="*/ 925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9257"/>
                </a:lnTo>
                <a:lnTo>
                  <a:pt x="13953" y="9257"/>
                </a:lnTo>
                <a:lnTo>
                  <a:pt x="13953" y="17829"/>
                </a:lnTo>
                <a:lnTo>
                  <a:pt x="0" y="17829"/>
                </a:lnTo>
                <a:lnTo>
                  <a:pt x="0" y="21600"/>
                </a:lnTo>
                <a:lnTo>
                  <a:pt x="16904" y="21600"/>
                </a:lnTo>
                <a:lnTo>
                  <a:pt x="16904" y="9257"/>
                </a:lnTo>
                <a:lnTo>
                  <a:pt x="21600" y="9257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2" name="Zone de texte 255">
            <a:extLst>
              <a:ext uri="{FF2B5EF4-FFF2-40B4-BE49-F238E27FC236}">
                <a16:creationId xmlns:a16="http://schemas.microsoft.com/office/drawing/2014/main" id="{AF47EF8D-5A32-4F1D-9344-711AA36C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094" y="3670997"/>
            <a:ext cx="566738" cy="114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Zone de texte 86">
            <a:extLst>
              <a:ext uri="{FF2B5EF4-FFF2-40B4-BE49-F238E27FC236}">
                <a16:creationId xmlns:a16="http://schemas.microsoft.com/office/drawing/2014/main" id="{C0EC6666-7F29-4507-8330-C5D4E0AE8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1555" y="2231140"/>
            <a:ext cx="48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 de texte 87">
            <a:extLst>
              <a:ext uri="{FF2B5EF4-FFF2-40B4-BE49-F238E27FC236}">
                <a16:creationId xmlns:a16="http://schemas.microsoft.com/office/drawing/2014/main" id="{606B80C1-F6CE-450C-A456-8D346ED1C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8453" y="4702584"/>
            <a:ext cx="1856346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 image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G(z)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AutoShape 24">
            <a:extLst>
              <a:ext uri="{FF2B5EF4-FFF2-40B4-BE49-F238E27FC236}">
                <a16:creationId xmlns:a16="http://schemas.microsoft.com/office/drawing/2014/main" id="{C750FDAF-7ED1-49FA-9445-300B8E0B9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8266" y="4148287"/>
            <a:ext cx="460375" cy="192405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59D2C570-1A7F-4209-8CBE-246FD4A40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79" y="13138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5010" tIns="76176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B6D38EB6-F27D-4DF6-9355-98AFBFEE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6AFF3AB2-E273-4231-B0B1-6828F0D81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84338"/>
            <a:ext cx="6386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6">
            <a:extLst>
              <a:ext uri="{FF2B5EF4-FFF2-40B4-BE49-F238E27FC236}">
                <a16:creationId xmlns:a16="http://schemas.microsoft.com/office/drawing/2014/main" id="{F1E1D58F-A040-440A-88FE-5B73D5FAA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9765" y="2031626"/>
            <a:ext cx="203639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 Réelle</a:t>
            </a:r>
            <a:endParaRPr kumimoji="0" lang="fr-BE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			    </a:t>
            </a: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920356EB-C496-4735-8E4D-7AFE875CC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9D8AFB7E-6045-4401-9AE5-22A21EE2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262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5D80B3F5-D622-4CA1-BC19-169C9B40DA5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92620" y="2818417"/>
            <a:ext cx="2037994" cy="121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– </a:t>
            </a:r>
            <a:r>
              <a:rPr kumimoji="0" lang="fr-BE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Noise 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94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de la présentation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</a:t>
            </a:fld>
            <a:endParaRPr lang="fr-BE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F89FC10-8124-4531-A0C3-2E6E8F1E77BA}"/>
              </a:ext>
            </a:extLst>
          </p:cNvPr>
          <p:cNvSpPr txBox="1"/>
          <p:nvPr/>
        </p:nvSpPr>
        <p:spPr>
          <a:xfrm>
            <a:off x="1791478" y="1699678"/>
            <a:ext cx="100742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3200" dirty="0">
                <a:solidFill>
                  <a:schemeClr val="accent1">
                    <a:lumMod val="75000"/>
                  </a:schemeClr>
                </a:solidFill>
              </a:rPr>
              <a:t> Introduction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3200" dirty="0">
                <a:solidFill>
                  <a:schemeClr val="accent1">
                    <a:lumMod val="75000"/>
                  </a:schemeClr>
                </a:solidFill>
              </a:rPr>
              <a:t> Les réseaux de neurones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fr-BE" sz="3200" dirty="0">
                <a:solidFill>
                  <a:schemeClr val="accent1">
                    <a:lumMod val="75000"/>
                  </a:schemeClr>
                </a:solidFill>
              </a:rPr>
              <a:t>GAN (Generative Adversarial Net)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fr-BE" sz="3200" dirty="0">
                <a:solidFill>
                  <a:schemeClr val="accent1">
                    <a:lumMod val="75000"/>
                  </a:schemeClr>
                </a:solidFill>
              </a:rPr>
              <a:t>CGAN (Conditional Generative Adversarial Net)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BE" sz="3200" dirty="0">
                <a:solidFill>
                  <a:schemeClr val="accent1">
                    <a:lumMod val="75000"/>
                  </a:schemeClr>
                </a:solidFill>
              </a:rPr>
              <a:t>L’environnement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3200" dirty="0">
                <a:solidFill>
                  <a:schemeClr val="accent1">
                    <a:lumMod val="75000"/>
                  </a:schemeClr>
                </a:solidFill>
              </a:rPr>
              <a:t> Les résultats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3200" dirty="0">
                <a:solidFill>
                  <a:schemeClr val="accent1">
                    <a:lumMod val="75000"/>
                  </a:schemeClr>
                </a:solidFill>
              </a:rPr>
              <a:t> Conclusion</a:t>
            </a:r>
          </a:p>
        </p:txBody>
      </p:sp>
    </p:spTree>
    <p:extLst>
      <p:ext uri="{BB962C8B-B14F-4D97-AF65-F5344CB8AC3E}">
        <p14:creationId xmlns:p14="http://schemas.microsoft.com/office/powerpoint/2010/main" val="1216534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CGAN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20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080101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Réseau conçu pour faire des imitations des données ou d’images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Apprentissage supervisé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Principe d’une compétition entre 1 discriminateur et 1 générateur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sz="2400" dirty="0"/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Input du générateur (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Random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Noise)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Input du discriminateur (Dataset ou images G(x))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Principe de rétropropagation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fr-BE" altLang="fr-FR" sz="2400" b="1" dirty="0">
                <a:solidFill>
                  <a:srgbClr val="FF000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Information supplémentaire (label – y)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402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CGAN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21</a:t>
            </a:fld>
            <a:endParaRPr lang="fr-BE" dirty="0"/>
          </a:p>
        </p:txBody>
      </p:sp>
      <p:sp>
        <p:nvSpPr>
          <p:cNvPr id="2053" name="AutoShape 9">
            <a:extLst>
              <a:ext uri="{FF2B5EF4-FFF2-40B4-BE49-F238E27FC236}">
                <a16:creationId xmlns:a16="http://schemas.microsoft.com/office/drawing/2014/main" id="{FEDD03D1-9358-4E6C-A351-846825F53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1098" y="4025614"/>
            <a:ext cx="1837755" cy="1695996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Générateur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4" name="AutoShape 15">
            <a:extLst>
              <a:ext uri="{FF2B5EF4-FFF2-40B4-BE49-F238E27FC236}">
                <a16:creationId xmlns:a16="http://schemas.microsoft.com/office/drawing/2014/main" id="{E9E2F534-A802-42BA-B32E-2D808471A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1567" y="2585461"/>
            <a:ext cx="1975941" cy="1721918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Discriminateur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5A71331-0FB2-4218-B940-0688DE28F288}"/>
              </a:ext>
            </a:extLst>
          </p:cNvPr>
          <p:cNvSpPr txBox="1"/>
          <p:nvPr/>
        </p:nvSpPr>
        <p:spPr>
          <a:xfrm>
            <a:off x="206950" y="5398444"/>
            <a:ext cx="5166049" cy="646331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solidFill>
              <a:srgbClr val="000000"/>
            </a:solidFill>
          </a:ln>
          <a:effectLst>
            <a:outerShdw blurRad="50800" dist="50800" dir="5400000" algn="ctr" rotWithShape="0">
              <a:schemeClr val="accent1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fr-BE" dirty="0"/>
              <a:t>Objectif : Produire des outputs aussi réaliste que possible à partir de zéro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E2D5DF1-20C8-4614-B32A-02E424E4B7BA}"/>
              </a:ext>
            </a:extLst>
          </p:cNvPr>
          <p:cNvSpPr txBox="1"/>
          <p:nvPr/>
        </p:nvSpPr>
        <p:spPr>
          <a:xfrm>
            <a:off x="7335168" y="3756946"/>
            <a:ext cx="2152650" cy="923330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solidFill>
              <a:srgbClr val="000000"/>
            </a:solidFill>
          </a:ln>
          <a:effectLst>
            <a:outerShdw blurRad="50800" dist="50800" dir="5400000" algn="ctr" rotWithShape="0">
              <a:schemeClr val="accent6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fr-BE" dirty="0"/>
              <a:t>Objectif : Identifier les vraies et fausses images</a:t>
            </a:r>
          </a:p>
        </p:txBody>
      </p:sp>
      <p:sp>
        <p:nvSpPr>
          <p:cNvPr id="3" name="Flèche : double flèche horizontale 2">
            <a:extLst>
              <a:ext uri="{FF2B5EF4-FFF2-40B4-BE49-F238E27FC236}">
                <a16:creationId xmlns:a16="http://schemas.microsoft.com/office/drawing/2014/main" id="{D02C0623-3B61-4505-8BA2-6CA8513B4057}"/>
              </a:ext>
            </a:extLst>
          </p:cNvPr>
          <p:cNvSpPr/>
          <p:nvPr/>
        </p:nvSpPr>
        <p:spPr>
          <a:xfrm>
            <a:off x="4038185" y="3833909"/>
            <a:ext cx="1699885" cy="646331"/>
          </a:xfrm>
          <a:prstGeom prst="left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FA5850B-7315-4F30-9C12-95064C597588}"/>
              </a:ext>
            </a:extLst>
          </p:cNvPr>
          <p:cNvSpPr txBox="1"/>
          <p:nvPr/>
        </p:nvSpPr>
        <p:spPr>
          <a:xfrm>
            <a:off x="3294932" y="2397678"/>
            <a:ext cx="2152650" cy="923330"/>
          </a:xfrm>
          <a:prstGeom prst="rect">
            <a:avLst/>
          </a:prstGeom>
          <a:solidFill>
            <a:srgbClr val="FFFFFF">
              <a:alpha val="66000"/>
            </a:srgbClr>
          </a:solidFill>
          <a:ln>
            <a:solidFill>
              <a:srgbClr val="000000"/>
            </a:solidFill>
          </a:ln>
          <a:effectLst>
            <a:outerShdw blurRad="50800" dist="50800" dir="5400000" algn="ctr" rotWithShape="0">
              <a:schemeClr val="accent1">
                <a:lumMod val="75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fr-BE" dirty="0"/>
              <a:t>Rétropropagation : Permet d’obtenir les gradients</a:t>
            </a:r>
          </a:p>
        </p:txBody>
      </p:sp>
    </p:spTree>
    <p:extLst>
      <p:ext uri="{BB962C8B-B14F-4D97-AF65-F5344CB8AC3E}">
        <p14:creationId xmlns:p14="http://schemas.microsoft.com/office/powerpoint/2010/main" val="2303795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911808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– CGAN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22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64">
                <a:extLst>
                  <a:ext uri="{FF2B5EF4-FFF2-40B4-BE49-F238E27FC236}">
                    <a16:creationId xmlns:a16="http://schemas.microsoft.com/office/drawing/2014/main" id="{A28C567E-59BE-4C9F-8D4A-012663E22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800" y="1529188"/>
                <a:ext cx="11582400" cy="34622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Fonctions d’activation des blocs sont des </a:t>
                </a:r>
                <a:r>
                  <a:rPr lang="fr-BE" altLang="fr-FR" sz="2400" dirty="0" err="1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LeakyReLU</a:t>
                </a: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Fonction d’activation de sortie est une </a:t>
                </a:r>
                <a:r>
                  <a:rPr lang="fr-BE" altLang="fr-FR" sz="2400" dirty="0" err="1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Tanh</a:t>
                </a: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Jeu minimax à 2 joueurs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i="1" dirty="0"/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BE" sz="240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BE" sz="240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𝐺</m:t>
                              </m:r>
                            </m:lim>
                          </m:limLow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m:t> </m:t>
                          </m:r>
                          <m:limLow>
                            <m:limLow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BE" sz="240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m:t>𝑉</m:t>
                          </m:r>
                          <m:d>
                            <m:d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</m:ctrlPr>
                            </m:d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𝐷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,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𝐺</m:t>
                              </m:r>
                            </m:e>
                          </m:d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m:t>=</m:t>
                          </m:r>
                          <m:sSub>
                            <m:sSub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𝑥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(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𝑥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</m:ctrlPr>
                            </m:d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𝑙𝑜𝑔𝐷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(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𝑥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|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𝑦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)</m:t>
                              </m:r>
                            </m:e>
                          </m:d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m:t>+</m:t>
                          </m:r>
                          <m:sSub>
                            <m:sSub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𝑧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(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𝑧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BE" sz="240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log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(1−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</a:rPr>
                                  </m:ctrlPr>
                                </m:dPr>
                                <m:e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</a:rPr>
                                        <m:t>𝑧</m:t>
                                      </m:r>
                                      <m: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</a:rPr>
                                        <m:t>|</m:t>
                                      </m:r>
                                      <m: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BE" sz="2400" dirty="0"/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endParaRPr kumimoji="0" lang="fr-BE" altLang="fr-FR" sz="2400" b="0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endParaRPr kumimoji="0" lang="fr-BE" altLang="fr-FR" sz="2400" b="0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7" name="Rectangle 64">
                <a:extLst>
                  <a:ext uri="{FF2B5EF4-FFF2-40B4-BE49-F238E27FC236}">
                    <a16:creationId xmlns:a16="http://schemas.microsoft.com/office/drawing/2014/main" id="{A28C567E-59BE-4C9F-8D4A-012663E22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529188"/>
                <a:ext cx="11582400" cy="3462294"/>
              </a:xfrm>
              <a:prstGeom prst="rect">
                <a:avLst/>
              </a:prstGeom>
              <a:blipFill>
                <a:blip r:embed="rId2"/>
                <a:stretch>
                  <a:fillRect l="-684" t="-14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795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CGAN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23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578" y="222034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3" name="AutoShape 22">
            <a:extLst>
              <a:ext uri="{FF2B5EF4-FFF2-40B4-BE49-F238E27FC236}">
                <a16:creationId xmlns:a16="http://schemas.microsoft.com/office/drawing/2014/main" id="{2A79132A-73D4-4287-9F6A-44BEE909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6597" y="1745890"/>
            <a:ext cx="4798804" cy="358937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Générateur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600" dirty="0"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Fonction d’activation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600" dirty="0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E7CF3BEB-EDF6-42DE-85DC-A6226C5E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32" y="3792590"/>
            <a:ext cx="901700" cy="8509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24">
            <a:extLst>
              <a:ext uri="{FF2B5EF4-FFF2-40B4-BE49-F238E27FC236}">
                <a16:creationId xmlns:a16="http://schemas.microsoft.com/office/drawing/2014/main" id="{A740566D-93B9-4DA2-A74E-A99C2B779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362" y="4221343"/>
            <a:ext cx="1022985" cy="189865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0" name="AutoShape 36">
            <a:extLst>
              <a:ext uri="{FF2B5EF4-FFF2-40B4-BE49-F238E27FC236}">
                <a16:creationId xmlns:a16="http://schemas.microsoft.com/office/drawing/2014/main" id="{44E4394F-C957-45C7-A557-A79D9C061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789" y="4973378"/>
            <a:ext cx="1000125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AEBF3D-6F21-4B33-8B9E-6AD765E8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303" y="4321533"/>
            <a:ext cx="124460" cy="1216025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2" name="Zone de texte 255">
            <a:extLst>
              <a:ext uri="{FF2B5EF4-FFF2-40B4-BE49-F238E27FC236}">
                <a16:creationId xmlns:a16="http://schemas.microsoft.com/office/drawing/2014/main" id="{AF47EF8D-5A32-4F1D-9344-711AA36C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094" y="3670997"/>
            <a:ext cx="566738" cy="114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59D2C570-1A7F-4209-8CBE-246FD4A40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79" y="13138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5010" tIns="76176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B6D38EB6-F27D-4DF6-9355-98AFBFEE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6AFF3AB2-E273-4231-B0B1-6828F0D81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84338"/>
            <a:ext cx="6386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920356EB-C496-4735-8E4D-7AFE875CC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9D8AFB7E-6045-4401-9AE5-22A21EE2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262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5D80B3F5-D622-4CA1-BC19-169C9B40DA5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92620" y="2818417"/>
            <a:ext cx="2037994" cy="121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– </a:t>
            </a:r>
            <a:r>
              <a:rPr kumimoji="0" lang="fr-BE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Noise 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8E9EAC-DBBE-4393-A689-E3E3CA55E1B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885915" y="5456753"/>
            <a:ext cx="466388" cy="70345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40475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CGAN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24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pic>
        <p:nvPicPr>
          <p:cNvPr id="2" name="Image 25">
            <a:extLst>
              <a:ext uri="{FF2B5EF4-FFF2-40B4-BE49-F238E27FC236}">
                <a16:creationId xmlns:a16="http://schemas.microsoft.com/office/drawing/2014/main" id="{08ABE021-4068-4D03-BC12-7829ED4C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340" y="4288354"/>
            <a:ext cx="811213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2">
            <a:extLst>
              <a:ext uri="{FF2B5EF4-FFF2-40B4-BE49-F238E27FC236}">
                <a16:creationId xmlns:a16="http://schemas.microsoft.com/office/drawing/2014/main" id="{2A79132A-73D4-4287-9F6A-44BEE909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644" y="3897256"/>
            <a:ext cx="1552575" cy="150177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Générateur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E7CF3BEB-EDF6-42DE-85DC-A6226C5E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32" y="3792590"/>
            <a:ext cx="901700" cy="8509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24">
            <a:extLst>
              <a:ext uri="{FF2B5EF4-FFF2-40B4-BE49-F238E27FC236}">
                <a16:creationId xmlns:a16="http://schemas.microsoft.com/office/drawing/2014/main" id="{A740566D-93B9-4DA2-A74E-A99C2B779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362" y="4221343"/>
            <a:ext cx="1022985" cy="189865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6" name="AutoShape 27">
            <a:extLst>
              <a:ext uri="{FF2B5EF4-FFF2-40B4-BE49-F238E27FC236}">
                <a16:creationId xmlns:a16="http://schemas.microsoft.com/office/drawing/2014/main" id="{310DA7F0-2376-47B1-80EF-9D26A51AB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310" y="2501179"/>
            <a:ext cx="1944071" cy="1611806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Discriminateur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AutoShape 28">
            <a:extLst>
              <a:ext uri="{FF2B5EF4-FFF2-40B4-BE49-F238E27FC236}">
                <a16:creationId xmlns:a16="http://schemas.microsoft.com/office/drawing/2014/main" id="{15D7484A-49BF-4417-A3A1-570F72C77F7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50901" y="2399229"/>
            <a:ext cx="535940" cy="1430655"/>
          </a:xfrm>
          <a:custGeom>
            <a:avLst/>
            <a:gdLst>
              <a:gd name="G0" fmla="+- 9257 0 0"/>
              <a:gd name="G1" fmla="+- 16904 0 0"/>
              <a:gd name="G2" fmla="+- 9257 0 0"/>
              <a:gd name="G3" fmla="*/ 9257 1 2"/>
              <a:gd name="G4" fmla="+- G3 10800 0"/>
              <a:gd name="G5" fmla="+- 21600 9257 16904"/>
              <a:gd name="G6" fmla="+- 16904 9257 0"/>
              <a:gd name="G7" fmla="*/ G6 1 2"/>
              <a:gd name="G8" fmla="*/ 1690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690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9257 h 21600"/>
              <a:gd name="T4" fmla="*/ 0 w 21600"/>
              <a:gd name="T5" fmla="*/ 19715 h 21600"/>
              <a:gd name="T6" fmla="*/ 8452 w 21600"/>
              <a:gd name="T7" fmla="*/ 21600 h 21600"/>
              <a:gd name="T8" fmla="*/ 16904 w 21600"/>
              <a:gd name="T9" fmla="*/ 16715 h 21600"/>
              <a:gd name="T10" fmla="*/ 21600 w 21600"/>
              <a:gd name="T11" fmla="*/ 925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9257"/>
                </a:lnTo>
                <a:lnTo>
                  <a:pt x="13953" y="9257"/>
                </a:lnTo>
                <a:lnTo>
                  <a:pt x="13953" y="17829"/>
                </a:lnTo>
                <a:lnTo>
                  <a:pt x="0" y="17829"/>
                </a:lnTo>
                <a:lnTo>
                  <a:pt x="0" y="21600"/>
                </a:lnTo>
                <a:lnTo>
                  <a:pt x="16904" y="21600"/>
                </a:lnTo>
                <a:lnTo>
                  <a:pt x="16904" y="9257"/>
                </a:lnTo>
                <a:lnTo>
                  <a:pt x="21600" y="9257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33" name="AutoShape 30">
            <a:extLst>
              <a:ext uri="{FF2B5EF4-FFF2-40B4-BE49-F238E27FC236}">
                <a16:creationId xmlns:a16="http://schemas.microsoft.com/office/drawing/2014/main" id="{4C524912-7206-4B66-8684-C6E2BA10D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753" y="3094472"/>
            <a:ext cx="664210" cy="294005"/>
          </a:xfrm>
          <a:prstGeom prst="stripedRightArrow">
            <a:avLst>
              <a:gd name="adj1" fmla="val 50000"/>
              <a:gd name="adj2" fmla="val 5647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7" name="AutoShape 31">
            <a:extLst>
              <a:ext uri="{FF2B5EF4-FFF2-40B4-BE49-F238E27FC236}">
                <a16:creationId xmlns:a16="http://schemas.microsoft.com/office/drawing/2014/main" id="{6675FC07-7754-4490-98EC-544AC04D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7443" y="2698694"/>
            <a:ext cx="1000125" cy="1198562"/>
          </a:xfrm>
          <a:prstGeom prst="flowChartPredefinedProcess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VRAIE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FCC547CD-95FD-42A0-BA48-0D9C2D9D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972" y="1283914"/>
            <a:ext cx="811213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34">
            <a:extLst>
              <a:ext uri="{FF2B5EF4-FFF2-40B4-BE49-F238E27FC236}">
                <a16:creationId xmlns:a16="http://schemas.microsoft.com/office/drawing/2014/main" id="{C25B9A13-B423-4817-88A7-7FBFF0DFB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923" y="1282830"/>
            <a:ext cx="849313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AutoShape 35">
            <a:extLst>
              <a:ext uri="{FF2B5EF4-FFF2-40B4-BE49-F238E27FC236}">
                <a16:creationId xmlns:a16="http://schemas.microsoft.com/office/drawing/2014/main" id="{F74E7CD8-B9D4-4F91-B13C-A5DBAFE84516}"/>
              </a:ext>
            </a:extLst>
          </p:cNvPr>
          <p:cNvSpPr>
            <a:spLocks/>
          </p:cNvSpPr>
          <p:nvPr/>
        </p:nvSpPr>
        <p:spPr bwMode="auto">
          <a:xfrm rot="16200000">
            <a:off x="5460979" y="2039674"/>
            <a:ext cx="314325" cy="1133475"/>
          </a:xfrm>
          <a:prstGeom prst="leftBrace">
            <a:avLst>
              <a:gd name="adj1" fmla="val 30051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0" name="AutoShape 36">
            <a:extLst>
              <a:ext uri="{FF2B5EF4-FFF2-40B4-BE49-F238E27FC236}">
                <a16:creationId xmlns:a16="http://schemas.microsoft.com/office/drawing/2014/main" id="{44E4394F-C957-45C7-A557-A79D9C061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789" y="4973378"/>
            <a:ext cx="1000125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AutoShape 37">
            <a:extLst>
              <a:ext uri="{FF2B5EF4-FFF2-40B4-BE49-F238E27FC236}">
                <a16:creationId xmlns:a16="http://schemas.microsoft.com/office/drawing/2014/main" id="{EEA37FDC-85F7-45EE-B88E-342F8B5A3205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6010592" y="2824285"/>
            <a:ext cx="416560" cy="1430655"/>
          </a:xfrm>
          <a:custGeom>
            <a:avLst/>
            <a:gdLst>
              <a:gd name="G0" fmla="+- 9257 0 0"/>
              <a:gd name="G1" fmla="+- 16904 0 0"/>
              <a:gd name="G2" fmla="+- 9257 0 0"/>
              <a:gd name="G3" fmla="*/ 9257 1 2"/>
              <a:gd name="G4" fmla="+- G3 10800 0"/>
              <a:gd name="G5" fmla="+- 21600 9257 16904"/>
              <a:gd name="G6" fmla="+- 16904 9257 0"/>
              <a:gd name="G7" fmla="*/ G6 1 2"/>
              <a:gd name="G8" fmla="*/ 1690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6904 1 2"/>
              <a:gd name="G15" fmla="+- G5 0 G4"/>
              <a:gd name="G16" fmla="+- G0 0 G4"/>
              <a:gd name="G17" fmla="*/ G2 G15 G16"/>
              <a:gd name="T0" fmla="*/ 15429 w 21600"/>
              <a:gd name="T1" fmla="*/ 0 h 21600"/>
              <a:gd name="T2" fmla="*/ 9257 w 21600"/>
              <a:gd name="T3" fmla="*/ 9257 h 21600"/>
              <a:gd name="T4" fmla="*/ 0 w 21600"/>
              <a:gd name="T5" fmla="*/ 19715 h 21600"/>
              <a:gd name="T6" fmla="*/ 8452 w 21600"/>
              <a:gd name="T7" fmla="*/ 21600 h 21600"/>
              <a:gd name="T8" fmla="*/ 16904 w 21600"/>
              <a:gd name="T9" fmla="*/ 16715 h 21600"/>
              <a:gd name="T10" fmla="*/ 21600 w 21600"/>
              <a:gd name="T11" fmla="*/ 925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9257"/>
                </a:lnTo>
                <a:lnTo>
                  <a:pt x="13953" y="9257"/>
                </a:lnTo>
                <a:lnTo>
                  <a:pt x="13953" y="17829"/>
                </a:lnTo>
                <a:lnTo>
                  <a:pt x="0" y="17829"/>
                </a:lnTo>
                <a:lnTo>
                  <a:pt x="0" y="21600"/>
                </a:lnTo>
                <a:lnTo>
                  <a:pt x="16904" y="21600"/>
                </a:lnTo>
                <a:lnTo>
                  <a:pt x="16904" y="9257"/>
                </a:lnTo>
                <a:lnTo>
                  <a:pt x="21600" y="9257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AEBF3D-6F21-4B33-8B9E-6AD765E8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303" y="4321533"/>
            <a:ext cx="124460" cy="1216025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41" name="AutoShape 46">
            <a:extLst>
              <a:ext uri="{FF2B5EF4-FFF2-40B4-BE49-F238E27FC236}">
                <a16:creationId xmlns:a16="http://schemas.microsoft.com/office/drawing/2014/main" id="{CAB52954-7D1A-4F63-9474-25A5E903C0E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486095" y="4750810"/>
            <a:ext cx="1275715" cy="276860"/>
          </a:xfrm>
          <a:prstGeom prst="rightArrow">
            <a:avLst>
              <a:gd name="adj1" fmla="val 50000"/>
              <a:gd name="adj2" fmla="val 159950"/>
            </a:avLst>
          </a:prstGeom>
          <a:solidFill>
            <a:srgbClr val="5B9B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2" name="Zone de texte 255">
            <a:extLst>
              <a:ext uri="{FF2B5EF4-FFF2-40B4-BE49-F238E27FC236}">
                <a16:creationId xmlns:a16="http://schemas.microsoft.com/office/drawing/2014/main" id="{AF47EF8D-5A32-4F1D-9344-711AA36C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094" y="3670997"/>
            <a:ext cx="566738" cy="114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Zone de texte 86">
            <a:extLst>
              <a:ext uri="{FF2B5EF4-FFF2-40B4-BE49-F238E27FC236}">
                <a16:creationId xmlns:a16="http://schemas.microsoft.com/office/drawing/2014/main" id="{C0EC6666-7F29-4507-8330-C5D4E0AE8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925" y="2004194"/>
            <a:ext cx="48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 de texte 87">
            <a:extLst>
              <a:ext uri="{FF2B5EF4-FFF2-40B4-BE49-F238E27FC236}">
                <a16:creationId xmlns:a16="http://schemas.microsoft.com/office/drawing/2014/main" id="{606B80C1-F6CE-450C-A456-8D346ED1C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3406" y="5090618"/>
            <a:ext cx="154305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 image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z|y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AutoShape 24">
            <a:extLst>
              <a:ext uri="{FF2B5EF4-FFF2-40B4-BE49-F238E27FC236}">
                <a16:creationId xmlns:a16="http://schemas.microsoft.com/office/drawing/2014/main" id="{C750FDAF-7ED1-49FA-9445-300B8E0B9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422" y="4327714"/>
            <a:ext cx="460375" cy="192405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46" name="AutoShape 35">
            <a:extLst>
              <a:ext uri="{FF2B5EF4-FFF2-40B4-BE49-F238E27FC236}">
                <a16:creationId xmlns:a16="http://schemas.microsoft.com/office/drawing/2014/main" id="{275DB22A-97F5-430C-8A0D-C21EB474DABF}"/>
              </a:ext>
            </a:extLst>
          </p:cNvPr>
          <p:cNvSpPr>
            <a:spLocks/>
          </p:cNvSpPr>
          <p:nvPr/>
        </p:nvSpPr>
        <p:spPr bwMode="auto">
          <a:xfrm rot="5400000">
            <a:off x="5469607" y="3435985"/>
            <a:ext cx="314325" cy="1133475"/>
          </a:xfrm>
          <a:prstGeom prst="leftBrace">
            <a:avLst>
              <a:gd name="adj1" fmla="val 30051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59D2C570-1A7F-4209-8CBE-246FD4A40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79" y="13138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5010" tIns="76176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B6D38EB6-F27D-4DF6-9355-98AFBFEE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6AFF3AB2-E273-4231-B0B1-6828F0D81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84338"/>
            <a:ext cx="6386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6">
            <a:extLst>
              <a:ext uri="{FF2B5EF4-FFF2-40B4-BE49-F238E27FC236}">
                <a16:creationId xmlns:a16="http://schemas.microsoft.com/office/drawing/2014/main" id="{F1E1D58F-A040-440A-88FE-5B73D5FAA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9711" y="21179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Label Réelle        Image Réelle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			    </a:t>
            </a: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920356EB-C496-4735-8E4D-7AFE875CC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9D8AFB7E-6045-4401-9AE5-22A21EE2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262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5D80B3F5-D622-4CA1-BC19-169C9B40DA5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92620" y="2818417"/>
            <a:ext cx="2037994" cy="121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– </a:t>
            </a:r>
            <a:r>
              <a:rPr kumimoji="0" lang="fr-BE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Noise 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8E9EAC-DBBE-4393-A689-E3E3CA55E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915" y="5527098"/>
            <a:ext cx="4307592" cy="111998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83864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L’environnement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25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langage Python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Google Colaboratory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Google Drive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Github</a:t>
            </a:r>
          </a:p>
        </p:txBody>
      </p:sp>
    </p:spTree>
    <p:extLst>
      <p:ext uri="{BB962C8B-B14F-4D97-AF65-F5344CB8AC3E}">
        <p14:creationId xmlns:p14="http://schemas.microsoft.com/office/powerpoint/2010/main" val="835542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L’environnement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26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76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langage Python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Langage Orienté objet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Interprété =&gt; plus facile en développement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Bibliothèque nombreux :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Torch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etc…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Assez facile à prendre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Grande communauté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193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L’environnement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27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Google Colaboratory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cs typeface="Times New Roman" panose="02020603050405020304" pitchFamily="18" charset="0"/>
              </a:rPr>
              <a:t>Gratuite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cs typeface="Times New Roman" panose="02020603050405020304" pitchFamily="18" charset="0"/>
              </a:rPr>
              <a:t>Possibilité de travailler avec le GPU (</a:t>
            </a: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cs typeface="Times New Roman" panose="02020603050405020304" pitchFamily="18" charset="0"/>
              </a:rPr>
              <a:t>Cuda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cs typeface="Times New Roman" panose="02020603050405020304" pitchFamily="18" charset="0"/>
              </a:rPr>
              <a:t>Mise à disposition d’un GPU K80 vs GPU PC 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Compatible avec Python et Linux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781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L’environnement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28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Google Drive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Gros volume de données (111Mb pour certains modèles)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Faciliter de montage du drive sous Google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Colab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Github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Plateforme d’hébergement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Principe de versioning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955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résultats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29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4990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1 – MNIST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B35E68C-35D0-4180-AA1F-1180A0DCF01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41868" y="936559"/>
            <a:ext cx="3733800" cy="3777615"/>
          </a:xfrm>
          <a:prstGeom prst="rect">
            <a:avLst/>
          </a:prstGeom>
        </p:spPr>
      </p:pic>
      <p:pic>
        <p:nvPicPr>
          <p:cNvPr id="2" name="videogen_0_9">
            <a:hlinkClick r:id="" action="ppaction://media"/>
            <a:extLst>
              <a:ext uri="{FF2B5EF4-FFF2-40B4-BE49-F238E27FC236}">
                <a16:creationId xmlns:a16="http://schemas.microsoft.com/office/drawing/2014/main" id="{60E6F0E6-49D6-4CDB-B203-8DAC5ECE1F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3509" y="2089647"/>
            <a:ext cx="3257550" cy="32575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56C144B-A8CC-4829-8836-A76BD1BF1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5006315" y="235277"/>
            <a:ext cx="4838505" cy="482865"/>
          </a:xfrm>
          <a:prstGeom prst="rect">
            <a:avLst/>
          </a:prstGeom>
        </p:spPr>
      </p:pic>
      <p:pic>
        <p:nvPicPr>
          <p:cNvPr id="13" name="Espace réservé du contenu 12">
            <a:extLst>
              <a:ext uri="{FF2B5EF4-FFF2-40B4-BE49-F238E27FC236}">
                <a16:creationId xmlns:a16="http://schemas.microsoft.com/office/drawing/2014/main" id="{A86CA15A-408A-4FCE-AE8C-CA3D57C6AC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8232" y="5136537"/>
            <a:ext cx="4179142" cy="42131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4EE818C-9200-4C0B-B2C3-8B3AF7372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8522" y="4760403"/>
            <a:ext cx="3187770" cy="32528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9F5D2A7-51D3-49A2-AE4F-F20BCC7922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2317" y="1817866"/>
            <a:ext cx="4103647" cy="42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5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Les neurones et le perceptron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Fonction d’activation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Types d’apprentissage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95E4EE-5B64-4669-8584-6D6A778EDE13}"/>
              </a:ext>
            </a:extLst>
          </p:cNvPr>
          <p:cNvSpPr txBox="1"/>
          <p:nvPr/>
        </p:nvSpPr>
        <p:spPr>
          <a:xfrm>
            <a:off x="4956134" y="5462765"/>
            <a:ext cx="72346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000" dirty="0"/>
              <a:t>Image source : https://www.supinfo.com/articles/single/7923-deep-learning-fonctions-activationhttps://fr.wikipedia.org/wiki/Neurone</a:t>
            </a:r>
          </a:p>
        </p:txBody>
      </p:sp>
    </p:spTree>
    <p:extLst>
      <p:ext uri="{BB962C8B-B14F-4D97-AF65-F5344CB8AC3E}">
        <p14:creationId xmlns:p14="http://schemas.microsoft.com/office/powerpoint/2010/main" val="748382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résultats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30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2 –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Cifar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10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971D536-5D57-4A05-8B1B-90707A9C40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9684" y="1989825"/>
            <a:ext cx="4114800" cy="418902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6154672-93FD-450C-ADAC-7103A821A6E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636" y="296029"/>
            <a:ext cx="5390999" cy="558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84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résultats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31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4 – Fashion MNIST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Batch size : 32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Taille d’image : 28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 1000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E856CD9-F181-4112-864C-F13879081F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60147" y="560563"/>
            <a:ext cx="4572955" cy="454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81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résultats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32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5 – EMNIST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75F8410-C6A5-41F2-931C-930ADFB4C4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199" y="2087047"/>
            <a:ext cx="10960223" cy="282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9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33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Travail très intéressant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Mix entre théorie et programmation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Première approche du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Vision du potentiel des algorithmes d’IA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640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5737"/>
            <a:ext cx="10498584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pPr algn="ctr"/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Merci pour votre attention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34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171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4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Les neurones et le perceptron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4066BC0-9309-402D-B4C4-C97DD9A3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824" y="2194888"/>
            <a:ext cx="8389964" cy="231255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695E4EE-5B64-4669-8584-6D6A778EDE13}"/>
              </a:ext>
            </a:extLst>
          </p:cNvPr>
          <p:cNvSpPr txBox="1"/>
          <p:nvPr/>
        </p:nvSpPr>
        <p:spPr>
          <a:xfrm>
            <a:off x="4956134" y="5462765"/>
            <a:ext cx="72346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000" dirty="0"/>
              <a:t>Image source : https://www.supinfo.com/articles/single/7923-deep-learning-fonctions-activationhttps://fr.wikipedia.org/wiki/Neurone</a:t>
            </a:r>
          </a:p>
        </p:txBody>
      </p:sp>
    </p:spTree>
    <p:extLst>
      <p:ext uri="{BB962C8B-B14F-4D97-AF65-F5344CB8AC3E}">
        <p14:creationId xmlns:p14="http://schemas.microsoft.com/office/powerpoint/2010/main" val="383065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5</a:t>
            </a:fld>
            <a:endParaRPr lang="fr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64">
                <a:extLst>
                  <a:ext uri="{FF2B5EF4-FFF2-40B4-BE49-F238E27FC236}">
                    <a16:creationId xmlns:a16="http://schemas.microsoft.com/office/drawing/2014/main" id="{C2C992F5-5F97-4F09-BC3B-F0334C5BF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1438" y="1510803"/>
                <a:ext cx="10629122" cy="4377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q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Le perceptron</a:t>
                </a:r>
              </a:p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q"/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Entrée </a:t>
                </a:r>
                <a:r>
                  <a:rPr lang="fr-BE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fr-BE" sz="2400" baseline="-250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i</a:t>
                </a: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Poids W</a:t>
                </a:r>
                <a:r>
                  <a:rPr lang="fr-BE" sz="2400" baseline="-250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i</a:t>
                </a: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Biais</a:t>
                </a: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Fonction d’activation</a:t>
                </a:r>
              </a:p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q"/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q"/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q"/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fr-BE" sz="280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</m:ctrlPr>
                      </m:naryPr>
                      <m:sub>
                        <m:r>
                          <a:rPr lang="fr-BE" sz="2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  <m:t>𝑖</m:t>
                        </m:r>
                        <m:r>
                          <a:rPr lang="fr-BE" sz="2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  <m:t>=1</m:t>
                        </m:r>
                      </m:sub>
                      <m:sup>
                        <m:r>
                          <a:rPr lang="fr-BE" sz="2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</m:ctrlPr>
                          </m:sSubPr>
                          <m:e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𝑤</m:t>
                            </m:r>
                          </m:e>
                          <m:sub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</m:ctrlPr>
                          </m:sSubPr>
                          <m:e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𝑥</m:t>
                            </m:r>
                          </m:e>
                          <m:sub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fr-BE" sz="28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+</m:t>
                    </m:r>
                    <m:r>
                      <a:rPr lang="fr-BE" sz="28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𝑏</m:t>
                    </m:r>
                  </m:oMath>
                </a14:m>
                <a:r>
                  <a:rPr lang="fr-BE" sz="2800" dirty="0">
                    <a:solidFill>
                      <a:schemeClr val="accent1">
                        <a:lumMod val="50000"/>
                      </a:schemeClr>
                    </a:solidFill>
                  </a:rPr>
                  <a:t> avec </a:t>
                </a:r>
                <a14:m>
                  <m:oMath xmlns:m="http://schemas.openxmlformats.org/officeDocument/2006/math">
                    <m:r>
                      <a:rPr lang="fr-BE" sz="28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𝑓</m:t>
                    </m:r>
                    <m:r>
                      <a:rPr lang="fr-BE" sz="28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(</m:t>
                    </m:r>
                    <m:r>
                      <a:rPr lang="fr-BE" sz="28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𝑧</m:t>
                    </m:r>
                    <m:r>
                      <a:rPr lang="fr-BE" sz="2800" i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fr-BE" sz="2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</m:ctrlPr>
                          </m:eqArrPr>
                          <m:e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0 </m:t>
                            </m:r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𝑠𝑖</m:t>
                            </m:r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𝑧</m:t>
                            </m:r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 ≤0</m:t>
                            </m:r>
                          </m:e>
                          <m:e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1 </m:t>
                            </m:r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𝑠𝑖</m:t>
                            </m:r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𝑧</m:t>
                            </m:r>
                            <m:r>
                              <a:rPr lang="fr-BE" sz="2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</a:rPr>
                              <m:t> &gt;0</m:t>
                            </m:r>
                          </m:e>
                        </m:eqArr>
                      </m:e>
                    </m:d>
                  </m:oMath>
                </a14:m>
                <a:endParaRPr lang="fr-BE" altLang="fr-FR" sz="2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Rectangle 64">
                <a:extLst>
                  <a:ext uri="{FF2B5EF4-FFF2-40B4-BE49-F238E27FC236}">
                    <a16:creationId xmlns:a16="http://schemas.microsoft.com/office/drawing/2014/main" id="{C2C992F5-5F97-4F09-BC3B-F0334C5BF3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1438" y="1510803"/>
                <a:ext cx="10629122" cy="4377480"/>
              </a:xfrm>
              <a:prstGeom prst="rect">
                <a:avLst/>
              </a:prstGeom>
              <a:blipFill>
                <a:blip r:embed="rId3"/>
                <a:stretch>
                  <a:fillRect l="-917" t="-111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19598E86-C301-4C5D-A60F-A780CCFA4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912" y="1142047"/>
            <a:ext cx="627697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83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6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réseau de neurones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10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  Feedforward				       Back Propagation	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3524D21-1FDA-4BC2-A63A-183B93BF9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580" y="2609722"/>
            <a:ext cx="3984573" cy="264544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D83104F-96E9-494E-871B-7CACFC80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075" y="2625158"/>
            <a:ext cx="3970448" cy="2636063"/>
          </a:xfrm>
          <a:prstGeom prst="rect">
            <a:avLst/>
          </a:prstGeom>
        </p:spPr>
      </p:pic>
      <p:cxnSp>
        <p:nvCxnSpPr>
          <p:cNvPr id="5" name="Connecteur : en arc 4">
            <a:extLst>
              <a:ext uri="{FF2B5EF4-FFF2-40B4-BE49-F238E27FC236}">
                <a16:creationId xmlns:a16="http://schemas.microsoft.com/office/drawing/2014/main" id="{B184629E-444E-4617-B5C9-26AD2D2CEE22}"/>
              </a:ext>
            </a:extLst>
          </p:cNvPr>
          <p:cNvCxnSpPr/>
          <p:nvPr/>
        </p:nvCxnSpPr>
        <p:spPr>
          <a:xfrm rot="10800000" flipV="1">
            <a:off x="8957965" y="3912597"/>
            <a:ext cx="978946" cy="618673"/>
          </a:xfrm>
          <a:prstGeom prst="curvedConnector3">
            <a:avLst>
              <a:gd name="adj1" fmla="val 40110"/>
            </a:avLst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FF543A9F-57CD-4E1F-BA2F-7918A7FC209D}"/>
              </a:ext>
            </a:extLst>
          </p:cNvPr>
          <p:cNvSpPr txBox="1"/>
          <p:nvPr/>
        </p:nvSpPr>
        <p:spPr>
          <a:xfrm>
            <a:off x="9312676" y="4531271"/>
            <a:ext cx="2423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Rétropropagation</a:t>
            </a:r>
          </a:p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du gradient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001556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7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Fonction d’activation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 2 types : linéaire et non linéaire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8A56EC9-7F81-4A39-9534-40C8EA094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012" y="3108024"/>
            <a:ext cx="4836459" cy="2816353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9BA7837-C9E2-41C8-97A6-BE329BABFE15}"/>
              </a:ext>
            </a:extLst>
          </p:cNvPr>
          <p:cNvSpPr txBox="1"/>
          <p:nvPr/>
        </p:nvSpPr>
        <p:spPr>
          <a:xfrm>
            <a:off x="4558369" y="2599650"/>
            <a:ext cx="3296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>
                <a:solidFill>
                  <a:schemeClr val="accent1">
                    <a:lumMod val="50000"/>
                  </a:schemeClr>
                </a:solidFill>
              </a:rPr>
              <a:t>Linéaire</a:t>
            </a:r>
          </a:p>
        </p:txBody>
      </p:sp>
    </p:spTree>
    <p:extLst>
      <p:ext uri="{BB962C8B-B14F-4D97-AF65-F5344CB8AC3E}">
        <p14:creationId xmlns:p14="http://schemas.microsoft.com/office/powerpoint/2010/main" val="1405107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8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Fonction d’activation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 2 types : linéaire et non linéaire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15FCD86-00F9-4B29-9F76-41E02490605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631" y="2312897"/>
            <a:ext cx="3344283" cy="2182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5EB4AC6-7A8A-4C6C-BAC2-EFE8488AEB3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929" y="2939276"/>
            <a:ext cx="5149325" cy="26778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lèche : virage 2">
            <a:extLst>
              <a:ext uri="{FF2B5EF4-FFF2-40B4-BE49-F238E27FC236}">
                <a16:creationId xmlns:a16="http://schemas.microsoft.com/office/drawing/2014/main" id="{1D918AAC-FB72-4759-9993-5A515AF3353A}"/>
              </a:ext>
            </a:extLst>
          </p:cNvPr>
          <p:cNvSpPr/>
          <p:nvPr/>
        </p:nvSpPr>
        <p:spPr>
          <a:xfrm flipV="1">
            <a:off x="5521689" y="4367785"/>
            <a:ext cx="989703" cy="80276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10E594F-46B0-4A54-89B3-F818D5499A7E}"/>
              </a:ext>
            </a:extLst>
          </p:cNvPr>
          <p:cNvSpPr txBox="1"/>
          <p:nvPr/>
        </p:nvSpPr>
        <p:spPr>
          <a:xfrm>
            <a:off x="4158598" y="2528349"/>
            <a:ext cx="1041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 err="1"/>
              <a:t>ReLU</a:t>
            </a:r>
            <a:endParaRPr lang="fr-BE" sz="32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867AB9D-E5F9-445A-9FFA-7565F8CD9961}"/>
              </a:ext>
            </a:extLst>
          </p:cNvPr>
          <p:cNvSpPr txBox="1"/>
          <p:nvPr/>
        </p:nvSpPr>
        <p:spPr>
          <a:xfrm>
            <a:off x="7044914" y="3167339"/>
            <a:ext cx="2402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 err="1"/>
              <a:t>LeakyReLU</a:t>
            </a:r>
            <a:endParaRPr lang="fr-BE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4D29E78-C997-44C4-B870-036A080C34EC}"/>
                  </a:ext>
                </a:extLst>
              </p:cNvPr>
              <p:cNvSpPr/>
              <p:nvPr/>
            </p:nvSpPr>
            <p:spPr>
              <a:xfrm>
                <a:off x="3871840" y="3567601"/>
                <a:ext cx="29640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BE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fr-BE" sz="2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BE" sz="2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fr-BE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BE" sz="2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fr-BE" sz="2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⁡</m:t>
                    </m:r>
                    <m:r>
                      <a:rPr lang="fr-BE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(0,</m:t>
                    </m:r>
                    <m:r>
                      <a:rPr lang="fr-BE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fr-BE" sz="2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fr-BE" sz="2800" dirty="0"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fr-BE" sz="28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4D29E78-C997-44C4-B870-036A080C3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840" y="3567601"/>
                <a:ext cx="296408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ABF733-48B8-431B-91FA-C5440A9B67BA}"/>
                  </a:ext>
                </a:extLst>
              </p:cNvPr>
              <p:cNvSpPr/>
              <p:nvPr/>
            </p:nvSpPr>
            <p:spPr>
              <a:xfrm>
                <a:off x="7414059" y="4537605"/>
                <a:ext cx="40472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fr-BE" sz="28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BE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fr-BE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fr-BE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fr-BE" sz="2800" i="0">
                              <a:latin typeface="Cambria Math" panose="02040503050406030204" pitchFamily="18" charset="0"/>
                            </a:rPr>
                            <m:t>ma</m:t>
                          </m:r>
                          <m:func>
                            <m:funcPr>
                              <m:ctrlPr>
                                <a:rPr lang="fr-BE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BE" sz="28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fName>
                            <m:e>
                              <m:r>
                                <a:rPr lang="fr-BE" sz="2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fr-BE" sz="2800" b="0" i="0" smtClean="0">
                              <a:latin typeface="Cambria Math" panose="02040503050406030204" pitchFamily="18" charset="0"/>
                            </a:rPr>
                            <m:t>pente</m:t>
                          </m:r>
                          <m:r>
                            <a:rPr lang="fr-BE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B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BE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BE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fr-BE" sz="28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8ABF733-48B8-431B-91FA-C5440A9B6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059" y="4537605"/>
                <a:ext cx="404726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 15">
            <a:extLst>
              <a:ext uri="{FF2B5EF4-FFF2-40B4-BE49-F238E27FC236}">
                <a16:creationId xmlns:a16="http://schemas.microsoft.com/office/drawing/2014/main" id="{2FA8B62F-1510-4F1D-8087-BBB0BE084C5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57065" y="2526227"/>
            <a:ext cx="3792541" cy="317531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75B71DF-AFF4-4AB3-BD13-997B6072D7C5}"/>
              </a:ext>
            </a:extLst>
          </p:cNvPr>
          <p:cNvSpPr txBox="1"/>
          <p:nvPr/>
        </p:nvSpPr>
        <p:spPr>
          <a:xfrm>
            <a:off x="502682" y="2819138"/>
            <a:ext cx="1041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200" dirty="0" err="1"/>
              <a:t>tanh</a:t>
            </a:r>
            <a:endParaRPr lang="fr-BE" sz="32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0FB640E-BC14-4C84-B884-F6CF42DFEDAB}"/>
              </a:ext>
            </a:extLst>
          </p:cNvPr>
          <p:cNvSpPr txBox="1"/>
          <p:nvPr/>
        </p:nvSpPr>
        <p:spPr>
          <a:xfrm>
            <a:off x="6835921" y="1054358"/>
            <a:ext cx="32964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dirty="0">
                <a:solidFill>
                  <a:schemeClr val="accent1">
                    <a:lumMod val="50000"/>
                  </a:schemeClr>
                </a:solidFill>
              </a:rPr>
              <a:t>Non linéaire</a:t>
            </a:r>
          </a:p>
        </p:txBody>
      </p:sp>
    </p:spTree>
    <p:extLst>
      <p:ext uri="{BB962C8B-B14F-4D97-AF65-F5344CB8AC3E}">
        <p14:creationId xmlns:p14="http://schemas.microsoft.com/office/powerpoint/2010/main" val="3046841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46" y="99455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9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7" y="1510803"/>
            <a:ext cx="11410563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Apprentissage supervisé et non supervisé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Supervisé					Non-supervisé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Entrées annotées - Labélisées	Entrées non labellisées		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Classification				Extraction de données descriptive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Segmentation				Trouver organisation des données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Prédictions</a:t>
            </a:r>
          </a:p>
        </p:txBody>
      </p:sp>
    </p:spTree>
    <p:extLst>
      <p:ext uri="{BB962C8B-B14F-4D97-AF65-F5344CB8AC3E}">
        <p14:creationId xmlns:p14="http://schemas.microsoft.com/office/powerpoint/2010/main" val="11500937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1355</Words>
  <Application>Microsoft Office PowerPoint</Application>
  <PresentationFormat>Grand écran</PresentationFormat>
  <Paragraphs>465</Paragraphs>
  <Slides>34</Slides>
  <Notes>8</Notes>
  <HiddenSlides>0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Symbol</vt:lpstr>
      <vt:lpstr>Verdana</vt:lpstr>
      <vt:lpstr>Wingdings</vt:lpstr>
      <vt:lpstr>Thème Office</vt:lpstr>
      <vt:lpstr>Apprendre à collaborer  par le langage et la vision</vt:lpstr>
      <vt:lpstr>Plan de la présentation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Les réseaux de neurones - GAN</vt:lpstr>
      <vt:lpstr>Les réseaux de neurones - GAN</vt:lpstr>
      <vt:lpstr>Les réseaux de neurones - GAN</vt:lpstr>
      <vt:lpstr>Les réseaux de neurones - GAN</vt:lpstr>
      <vt:lpstr>Les réseaux de neurones - GAN</vt:lpstr>
      <vt:lpstr>Les réseaux de neurones - GAN</vt:lpstr>
      <vt:lpstr>Les réseaux de neurones - GAN</vt:lpstr>
      <vt:lpstr>Les réseaux de neurones - GAN</vt:lpstr>
      <vt:lpstr>Les réseaux de neurones - GAN</vt:lpstr>
      <vt:lpstr>Les réseaux de neurones - GAN</vt:lpstr>
      <vt:lpstr>Les réseaux de neurones - CGAN</vt:lpstr>
      <vt:lpstr>Les réseaux de neurones - CGAN</vt:lpstr>
      <vt:lpstr>Les réseaux de neurones – CGAN</vt:lpstr>
      <vt:lpstr>Les réseaux de neurones - CGAN</vt:lpstr>
      <vt:lpstr>Les réseaux de neurones - CGAN</vt:lpstr>
      <vt:lpstr>L’environnement</vt:lpstr>
      <vt:lpstr>L’environnement</vt:lpstr>
      <vt:lpstr>L’environnement</vt:lpstr>
      <vt:lpstr>L’environnement</vt:lpstr>
      <vt:lpstr>Les résultats</vt:lpstr>
      <vt:lpstr>Les résultats</vt:lpstr>
      <vt:lpstr>Les résultats</vt:lpstr>
      <vt:lpstr>Les résultats</vt:lpstr>
      <vt:lpstr>Conclusion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Apprendre à collaborer par le langage et la vision</dc:title>
  <dc:creator>Mic .</dc:creator>
  <cp:lastModifiedBy>Mic .</cp:lastModifiedBy>
  <cp:revision>42</cp:revision>
  <dcterms:created xsi:type="dcterms:W3CDTF">2019-08-25T11:36:50Z</dcterms:created>
  <dcterms:modified xsi:type="dcterms:W3CDTF">2019-08-26T19:55:39Z</dcterms:modified>
</cp:coreProperties>
</file>